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1"/>
  </p:sldMasterIdLst>
  <p:notesMasterIdLst>
    <p:notesMasterId r:id="rId19"/>
  </p:notesMasterIdLst>
  <p:handoutMasterIdLst>
    <p:handoutMasterId r:id="rId20"/>
  </p:handoutMasterIdLst>
  <p:sldIdLst>
    <p:sldId id="256" r:id="rId2"/>
    <p:sldId id="290" r:id="rId3"/>
    <p:sldId id="286" r:id="rId4"/>
    <p:sldId id="271" r:id="rId5"/>
    <p:sldId id="275" r:id="rId6"/>
    <p:sldId id="276" r:id="rId7"/>
    <p:sldId id="277" r:id="rId8"/>
    <p:sldId id="278" r:id="rId9"/>
    <p:sldId id="279" r:id="rId10"/>
    <p:sldId id="281" r:id="rId11"/>
    <p:sldId id="282" r:id="rId12"/>
    <p:sldId id="283" r:id="rId13"/>
    <p:sldId id="284" r:id="rId14"/>
    <p:sldId id="287" r:id="rId15"/>
    <p:sldId id="289" r:id="rId16"/>
    <p:sldId id="288" r:id="rId17"/>
    <p:sldId id="291" r:id="rId1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99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1284" y="1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fld id="{2A8AAFA3-2228-4E07-8CEA-136BBE6181EB}" type="datetimeFigureOut">
              <a:rPr lang="en-US"/>
              <a:pPr>
                <a:defRPr/>
              </a:pPr>
              <a:t>4/6/2014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fld id="{73B65DDD-D002-4C7B-9FD4-C64BF35924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92314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94AF81A0-34CF-4B4E-84D2-4C41943A43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494725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5A48E64-F37F-4FA0-A3E0-35F5BEB7FF07}" type="slidenum">
              <a:rPr lang="en-US" smtClean="0">
                <a:cs typeface="Arial" charset="0"/>
              </a:rPr>
              <a:pPr/>
              <a:t>1</a:t>
            </a:fld>
            <a:endParaRPr lang="en-US" smtClean="0">
              <a:cs typeface="Arial" charset="0"/>
            </a:endParaRPr>
          </a:p>
        </p:txBody>
      </p:sp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93640CB-78B3-4819-B4BE-AC68525A06ED}" type="slidenum">
              <a:rPr lang="en-US" smtClean="0">
                <a:cs typeface="Arial" charset="0"/>
              </a:rPr>
              <a:pPr/>
              <a:t>11</a:t>
            </a:fld>
            <a:endParaRPr lang="en-US" smtClean="0">
              <a:cs typeface="Arial" charset="0"/>
            </a:endParaRPr>
          </a:p>
        </p:txBody>
      </p:sp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93640CB-78B3-4819-B4BE-AC68525A06ED}" type="slidenum">
              <a:rPr lang="en-US" smtClean="0">
                <a:cs typeface="Arial" charset="0"/>
              </a:rPr>
              <a:pPr/>
              <a:t>12</a:t>
            </a:fld>
            <a:endParaRPr lang="en-US" smtClean="0">
              <a:cs typeface="Arial" charset="0"/>
            </a:endParaRPr>
          </a:p>
        </p:txBody>
      </p:sp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93640CB-78B3-4819-B4BE-AC68525A06ED}" type="slidenum">
              <a:rPr lang="en-US" smtClean="0">
                <a:cs typeface="Arial" charset="0"/>
              </a:rPr>
              <a:pPr/>
              <a:t>13</a:t>
            </a:fld>
            <a:endParaRPr lang="en-US" smtClean="0">
              <a:cs typeface="Arial" charset="0"/>
            </a:endParaRPr>
          </a:p>
        </p:txBody>
      </p:sp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4AF81A0-34CF-4B4E-84D2-4C41943A438C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3571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93640CB-78B3-4819-B4BE-AC68525A06ED}" type="slidenum">
              <a:rPr lang="en-US" smtClean="0">
                <a:cs typeface="Arial" charset="0"/>
              </a:rPr>
              <a:pPr/>
              <a:t>4</a:t>
            </a:fld>
            <a:endParaRPr lang="en-US" smtClean="0">
              <a:cs typeface="Arial" charset="0"/>
            </a:endParaRPr>
          </a:p>
        </p:txBody>
      </p:sp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E49E263-3FA8-44CA-9D2C-1C38921E98C5}" type="slidenum">
              <a:rPr lang="en-US" smtClean="0">
                <a:cs typeface="Arial" charset="0"/>
              </a:rPr>
              <a:pPr/>
              <a:t>5</a:t>
            </a:fld>
            <a:endParaRPr lang="en-US" smtClean="0">
              <a:cs typeface="Arial" charset="0"/>
            </a:endParaRPr>
          </a:p>
        </p:txBody>
      </p:sp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93640CB-78B3-4819-B4BE-AC68525A06ED}" type="slidenum">
              <a:rPr lang="en-US" smtClean="0">
                <a:cs typeface="Arial" charset="0"/>
              </a:rPr>
              <a:pPr/>
              <a:t>6</a:t>
            </a:fld>
            <a:endParaRPr lang="en-US" smtClean="0">
              <a:cs typeface="Arial" charset="0"/>
            </a:endParaRPr>
          </a:p>
        </p:txBody>
      </p:sp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93640CB-78B3-4819-B4BE-AC68525A06ED}" type="slidenum">
              <a:rPr lang="en-US" smtClean="0">
                <a:cs typeface="Arial" charset="0"/>
              </a:rPr>
              <a:pPr/>
              <a:t>7</a:t>
            </a:fld>
            <a:endParaRPr lang="en-US" smtClean="0">
              <a:cs typeface="Arial" charset="0"/>
            </a:endParaRPr>
          </a:p>
        </p:txBody>
      </p:sp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93640CB-78B3-4819-B4BE-AC68525A06ED}" type="slidenum">
              <a:rPr lang="en-US" smtClean="0">
                <a:cs typeface="Arial" charset="0"/>
              </a:rPr>
              <a:pPr/>
              <a:t>8</a:t>
            </a:fld>
            <a:endParaRPr lang="en-US" smtClean="0">
              <a:cs typeface="Arial" charset="0"/>
            </a:endParaRPr>
          </a:p>
        </p:txBody>
      </p:sp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93640CB-78B3-4819-B4BE-AC68525A06ED}" type="slidenum">
              <a:rPr lang="en-US" smtClean="0">
                <a:cs typeface="Arial" charset="0"/>
              </a:rPr>
              <a:pPr/>
              <a:t>9</a:t>
            </a:fld>
            <a:endParaRPr lang="en-US" smtClean="0">
              <a:cs typeface="Arial" charset="0"/>
            </a:endParaRPr>
          </a:p>
        </p:txBody>
      </p:sp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93640CB-78B3-4819-B4BE-AC68525A06ED}" type="slidenum">
              <a:rPr lang="en-US" smtClean="0">
                <a:cs typeface="Arial" charset="0"/>
              </a:rPr>
              <a:pPr/>
              <a:t>10</a:t>
            </a:fld>
            <a:endParaRPr lang="en-US" smtClean="0">
              <a:cs typeface="Arial" charset="0"/>
            </a:endParaRPr>
          </a:p>
        </p:txBody>
      </p:sp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B91B8F1E-87B7-4CF0-B4DB-2B57E92BBD4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DF5CAD-909D-4B6C-98A2-E584F4FAB56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pPr>
              <a:defRPr/>
            </a:pPr>
            <a:fld id="{37A8A9E3-DA95-4080-B020-4D3ACE9F2EA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5C3F8A29-8D65-4D09-9C5C-ABFA3964679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2F07269E-F3D3-4083-BE9D-24C7303B3DA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>
              <a:defRPr/>
            </a:pP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>
              <a:defRPr/>
            </a:pPr>
            <a:fld id="{222D186B-236F-466A-8A1F-817078DC0CB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>
              <a:defRPr/>
            </a:pPr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>
              <a:defRPr/>
            </a:pPr>
            <a:fld id="{52B9EA24-E26C-4289-BF57-3ADCB4B01F8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pPr>
              <a:defRPr/>
            </a:pPr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0AE8C519-13A9-4DA3-8D68-552091D4223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A6669C01-D553-41DB-AECE-4957E5A7227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5E815249-86D0-449A-B05C-5F2EE47FAA6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pPr>
              <a:defRPr/>
            </a:pPr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pPr>
              <a:defRPr/>
            </a:pPr>
            <a:fld id="{AF0AB696-8C7A-4E10-9D3A-D7D6354B3FD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pPr>
              <a:defRPr/>
            </a:pP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7DC2050D-8BC7-407F-B1CA-B5DD7B4AF04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wmf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0942" y="3510335"/>
            <a:ext cx="7543800" cy="1552663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/>
            </a:r>
            <a:br>
              <a:rPr lang="en-US" dirty="0"/>
            </a:br>
            <a:r>
              <a:rPr lang="en-US" sz="5400" i="1" dirty="0"/>
              <a:t>Business Letters</a:t>
            </a:r>
            <a:br>
              <a:rPr lang="en-US" sz="5400" i="1" dirty="0"/>
            </a:br>
            <a:r>
              <a:rPr lang="en-US" sz="5400" i="1" dirty="0" smtClean="0"/>
              <a:t/>
            </a:r>
            <a:br>
              <a:rPr lang="en-US" sz="5400" i="1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16387" name="TextBox 3"/>
          <p:cNvSpPr txBox="1">
            <a:spLocks noChangeArrowheads="1"/>
          </p:cNvSpPr>
          <p:nvPr/>
        </p:nvSpPr>
        <p:spPr bwMode="auto">
          <a:xfrm>
            <a:off x="533400" y="6248400"/>
            <a:ext cx="8001000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1100" dirty="0">
                <a:latin typeface="Trebuchet MS" pitchFamily="34" charset="0"/>
              </a:rPr>
              <a:t>© </a:t>
            </a:r>
            <a:r>
              <a:rPr lang="en-US" sz="1100" dirty="0" smtClean="0">
                <a:latin typeface="Trebuchet MS" pitchFamily="34" charset="0"/>
              </a:rPr>
              <a:t>2012 M </a:t>
            </a:r>
            <a:r>
              <a:rPr lang="en-US" sz="1100" dirty="0">
                <a:latin typeface="Trebuchet MS" pitchFamily="34" charset="0"/>
              </a:rPr>
              <a:t>and K Solutions, LLC -- All Rights Reserved</a:t>
            </a:r>
          </a:p>
        </p:txBody>
      </p:sp>
      <p:sp>
        <p:nvSpPr>
          <p:cNvPr id="4" name="Rectangle 3"/>
          <p:cNvSpPr/>
          <p:nvPr/>
        </p:nvSpPr>
        <p:spPr>
          <a:xfrm>
            <a:off x="1905000" y="3124200"/>
            <a:ext cx="487045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>
                <a:solidFill>
                  <a:prstClr val="black"/>
                </a:solidFill>
                <a:latin typeface="Bookman Old Style"/>
                <a:ea typeface="+mj-ea"/>
                <a:cs typeface="+mj-cs"/>
              </a:rPr>
              <a:t>Document Formatting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businessLetter1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829175" y="685800"/>
            <a:ext cx="4314825" cy="5467350"/>
          </a:xfrm>
          <a:prstGeom prst="rect">
            <a:avLst/>
          </a:prstGeom>
        </p:spPr>
      </p:pic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5410200" cy="871537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1800" dirty="0" smtClean="0"/>
              <a:t>Letter Parts:  </a:t>
            </a:r>
            <a:r>
              <a:rPr lang="en-US" dirty="0" smtClean="0">
                <a:solidFill>
                  <a:srgbClr val="C00000"/>
                </a:solidFill>
              </a:rPr>
              <a:t>Body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5120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81000" y="1524000"/>
            <a:ext cx="4191000" cy="5334000"/>
          </a:xfrm>
        </p:spPr>
        <p:txBody>
          <a:bodyPr/>
          <a:lstStyle/>
          <a:p>
            <a:pPr eaLnBrk="1" hangingPunct="1">
              <a:spcBef>
                <a:spcPts val="1200"/>
              </a:spcBef>
            </a:pPr>
            <a:r>
              <a:rPr lang="en-US" sz="1800" dirty="0" smtClean="0"/>
              <a:t>The paragraphs containing the content of the letter is the body.</a:t>
            </a:r>
          </a:p>
          <a:p>
            <a:pPr eaLnBrk="1" hangingPunct="1">
              <a:spcBef>
                <a:spcPts val="1200"/>
              </a:spcBef>
            </a:pPr>
            <a:r>
              <a:rPr lang="en-US" sz="1800" dirty="0" smtClean="0"/>
              <a:t>The body begins 2 lines under the salutation.</a:t>
            </a:r>
          </a:p>
          <a:p>
            <a:pPr eaLnBrk="1" hangingPunct="1">
              <a:spcBef>
                <a:spcPts val="1200"/>
              </a:spcBef>
            </a:pPr>
            <a:r>
              <a:rPr lang="en-US" sz="1800" dirty="0" smtClean="0"/>
              <a:t>The paragraphs should be blocked, not indented.</a:t>
            </a:r>
          </a:p>
          <a:p>
            <a:pPr eaLnBrk="1" hangingPunct="1">
              <a:spcBef>
                <a:spcPts val="1200"/>
              </a:spcBef>
            </a:pPr>
            <a:r>
              <a:rPr lang="en-US" sz="1800" dirty="0" smtClean="0"/>
              <a:t>The paragraphs are single spaced with a blank line between the paragraphs.</a:t>
            </a:r>
          </a:p>
          <a:p>
            <a:pPr eaLnBrk="1" hangingPunct="1">
              <a:spcBef>
                <a:spcPts val="1200"/>
              </a:spcBef>
            </a:pPr>
            <a:r>
              <a:rPr lang="en-US" sz="1800" dirty="0" smtClean="0"/>
              <a:t>You should use good grammar in the body.</a:t>
            </a:r>
          </a:p>
          <a:p>
            <a:pPr eaLnBrk="1" hangingPunct="1">
              <a:spcBef>
                <a:spcPts val="1200"/>
              </a:spcBef>
            </a:pPr>
            <a:r>
              <a:rPr lang="en-US" sz="1800" dirty="0" smtClean="0"/>
              <a:t>The paragraphs are usually fairly short, often only 2 or 3 sentences, and to the point.</a:t>
            </a:r>
          </a:p>
        </p:txBody>
      </p:sp>
      <p:pic>
        <p:nvPicPr>
          <p:cNvPr id="51203" name="Picture 4" descr="C:\Documents and Settings\mcarrell\Local Settings\Temporary Internet Files\Content.IE5\XK5IYKU0\MCj04241620000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66355" y="259080"/>
            <a:ext cx="1390650" cy="1835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Oval Callout 5"/>
          <p:cNvSpPr/>
          <p:nvPr/>
        </p:nvSpPr>
        <p:spPr>
          <a:xfrm>
            <a:off x="7010400" y="3124200"/>
            <a:ext cx="1981200" cy="914400"/>
          </a:xfrm>
          <a:prstGeom prst="wedgeEllipseCallout">
            <a:avLst>
              <a:gd name="adj1" fmla="val -85751"/>
              <a:gd name="adj2" fmla="val 6623"/>
            </a:avLst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Body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businessLetter1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829175" y="685800"/>
            <a:ext cx="4314825" cy="5467350"/>
          </a:xfrm>
          <a:prstGeom prst="rect">
            <a:avLst/>
          </a:prstGeom>
        </p:spPr>
      </p:pic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5410200" cy="715962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1800" dirty="0" smtClean="0"/>
              <a:t>Letter Parts:  </a:t>
            </a:r>
            <a:r>
              <a:rPr lang="en-US" dirty="0" smtClean="0">
                <a:solidFill>
                  <a:srgbClr val="C00000"/>
                </a:solidFill>
              </a:rPr>
              <a:t>Closing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5120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81000" y="1524000"/>
            <a:ext cx="4191000" cy="5334000"/>
          </a:xfrm>
        </p:spPr>
        <p:txBody>
          <a:bodyPr/>
          <a:lstStyle/>
          <a:p>
            <a:pPr eaLnBrk="1" hangingPunct="1">
              <a:spcBef>
                <a:spcPts val="1200"/>
              </a:spcBef>
            </a:pPr>
            <a:r>
              <a:rPr lang="en-US" sz="1800" dirty="0" smtClean="0"/>
              <a:t>The closing is a traditional part of every business letter.  It is also called the </a:t>
            </a:r>
            <a:r>
              <a:rPr lang="en-US" sz="1800" dirty="0" smtClean="0">
                <a:solidFill>
                  <a:schemeClr val="accent1"/>
                </a:solidFill>
              </a:rPr>
              <a:t>Complimentary Close</a:t>
            </a:r>
            <a:r>
              <a:rPr lang="en-US" sz="1800" dirty="0" smtClean="0"/>
              <a:t>.</a:t>
            </a:r>
          </a:p>
          <a:p>
            <a:pPr eaLnBrk="1" hangingPunct="1">
              <a:spcBef>
                <a:spcPts val="1200"/>
              </a:spcBef>
            </a:pPr>
            <a:r>
              <a:rPr lang="en-US" sz="1800" dirty="0" smtClean="0"/>
              <a:t>It is typed 2 lines below the last paragraph.</a:t>
            </a:r>
          </a:p>
          <a:p>
            <a:pPr eaLnBrk="1" hangingPunct="1">
              <a:spcBef>
                <a:spcPts val="1200"/>
              </a:spcBef>
            </a:pPr>
            <a:r>
              <a:rPr lang="en-US" sz="1800" dirty="0" smtClean="0"/>
              <a:t>The comma after it is optional and should be used when a colon was placed after the salutation.</a:t>
            </a:r>
          </a:p>
          <a:p>
            <a:pPr eaLnBrk="1" hangingPunct="1">
              <a:spcBef>
                <a:spcPts val="1200"/>
              </a:spcBef>
            </a:pPr>
            <a:r>
              <a:rPr lang="en-US" sz="1800" dirty="0" smtClean="0"/>
              <a:t>Common closings are</a:t>
            </a:r>
          </a:p>
          <a:p>
            <a:pPr lvl="1" eaLnBrk="1" hangingPunct="1">
              <a:spcBef>
                <a:spcPts val="1200"/>
              </a:spcBef>
            </a:pPr>
            <a:r>
              <a:rPr lang="en-US" sz="1400" dirty="0" smtClean="0"/>
              <a:t>Sincerely yours,</a:t>
            </a:r>
          </a:p>
          <a:p>
            <a:pPr lvl="1" eaLnBrk="1" hangingPunct="1">
              <a:spcBef>
                <a:spcPts val="1200"/>
              </a:spcBef>
            </a:pPr>
            <a:r>
              <a:rPr lang="en-US" sz="1400" dirty="0" smtClean="0"/>
              <a:t>Sincerely,</a:t>
            </a:r>
          </a:p>
          <a:p>
            <a:pPr lvl="1" eaLnBrk="1" hangingPunct="1">
              <a:spcBef>
                <a:spcPts val="1200"/>
              </a:spcBef>
            </a:pPr>
            <a:r>
              <a:rPr lang="en-US" sz="1400" dirty="0" smtClean="0"/>
              <a:t>Yours truly,</a:t>
            </a:r>
          </a:p>
        </p:txBody>
      </p:sp>
      <p:pic>
        <p:nvPicPr>
          <p:cNvPr id="51203" name="Picture 4" descr="C:\Documents and Settings\mcarrell\Local Settings\Temporary Internet Files\Content.IE5\XK5IYKU0\MCj04241620000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91400" y="228600"/>
            <a:ext cx="1390650" cy="1835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Oval Callout 5"/>
          <p:cNvSpPr/>
          <p:nvPr/>
        </p:nvSpPr>
        <p:spPr>
          <a:xfrm>
            <a:off x="6781800" y="3962400"/>
            <a:ext cx="1981200" cy="914400"/>
          </a:xfrm>
          <a:prstGeom prst="wedgeEllipseCallout">
            <a:avLst>
              <a:gd name="adj1" fmla="val -85751"/>
              <a:gd name="adj2" fmla="val 6623"/>
            </a:avLst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Closing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businessLetter1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829175" y="685800"/>
            <a:ext cx="4314825" cy="5467350"/>
          </a:xfrm>
          <a:prstGeom prst="rect">
            <a:avLst/>
          </a:prstGeom>
        </p:spPr>
      </p:pic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5410200" cy="715962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1800" dirty="0" smtClean="0"/>
              <a:t>Letter Parts:  </a:t>
            </a:r>
            <a:r>
              <a:rPr lang="en-US" dirty="0" smtClean="0">
                <a:solidFill>
                  <a:srgbClr val="C00000"/>
                </a:solidFill>
              </a:rPr>
              <a:t>Sender’s Name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5120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81000" y="1752600"/>
            <a:ext cx="4191000" cy="5334000"/>
          </a:xfrm>
        </p:spPr>
        <p:txBody>
          <a:bodyPr/>
          <a:lstStyle/>
          <a:p>
            <a:pPr eaLnBrk="1" hangingPunct="1">
              <a:spcBef>
                <a:spcPts val="1200"/>
              </a:spcBef>
            </a:pPr>
            <a:r>
              <a:rPr lang="en-US" sz="1800" dirty="0" smtClean="0"/>
              <a:t>The name of the sender, or author, of the letter is typed 4 lines below the closing.</a:t>
            </a:r>
          </a:p>
          <a:p>
            <a:pPr eaLnBrk="1" hangingPunct="1">
              <a:spcBef>
                <a:spcPts val="1200"/>
              </a:spcBef>
            </a:pPr>
            <a:r>
              <a:rPr lang="en-US" sz="1800" dirty="0" smtClean="0"/>
              <a:t>This leaves a blank space where the sender or author should </a:t>
            </a:r>
            <a:r>
              <a:rPr lang="en-US" sz="1800" i="1" u="sng" dirty="0" smtClean="0"/>
              <a:t>sign</a:t>
            </a:r>
            <a:r>
              <a:rPr lang="en-US" sz="1800" dirty="0" smtClean="0"/>
              <a:t> the letter.</a:t>
            </a:r>
          </a:p>
          <a:p>
            <a:pPr lvl="1" eaLnBrk="1" hangingPunct="1">
              <a:spcBef>
                <a:spcPts val="1200"/>
              </a:spcBef>
            </a:pPr>
            <a:r>
              <a:rPr lang="en-US" sz="1400" i="1" dirty="0" smtClean="0"/>
              <a:t>Do </a:t>
            </a:r>
            <a:r>
              <a:rPr lang="en-US" sz="1400" i="1" u="sng" dirty="0" smtClean="0"/>
              <a:t>NOT </a:t>
            </a:r>
            <a:r>
              <a:rPr lang="en-US" sz="1400" i="1" dirty="0" smtClean="0"/>
              <a:t>type the signature</a:t>
            </a:r>
            <a:r>
              <a:rPr lang="en-US" sz="1400" dirty="0" smtClean="0"/>
              <a:t>.</a:t>
            </a:r>
          </a:p>
          <a:p>
            <a:pPr eaLnBrk="1" hangingPunct="1">
              <a:spcBef>
                <a:spcPts val="1200"/>
              </a:spcBef>
            </a:pPr>
            <a:r>
              <a:rPr lang="en-US" sz="1800" dirty="0" smtClean="0"/>
              <a:t>The sender’s/author’s title is often typed on the line under his/her name.</a:t>
            </a:r>
          </a:p>
        </p:txBody>
      </p:sp>
      <p:pic>
        <p:nvPicPr>
          <p:cNvPr id="51203" name="Picture 4" descr="C:\Documents and Settings\mcarrell\Local Settings\Temporary Internet Files\Content.IE5\XK5IYKU0\MCj04241620000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91400" y="228600"/>
            <a:ext cx="1390650" cy="1835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Oval Callout 5"/>
          <p:cNvSpPr/>
          <p:nvPr/>
        </p:nvSpPr>
        <p:spPr>
          <a:xfrm>
            <a:off x="7010400" y="4419600"/>
            <a:ext cx="1981200" cy="914400"/>
          </a:xfrm>
          <a:prstGeom prst="wedgeEllipseCallout">
            <a:avLst>
              <a:gd name="adj1" fmla="val -85751"/>
              <a:gd name="adj2" fmla="val 6623"/>
            </a:avLst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Sender’s Name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businessLetter1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852987" y="838200"/>
            <a:ext cx="4314825" cy="5467350"/>
          </a:xfrm>
          <a:prstGeom prst="rect">
            <a:avLst/>
          </a:prstGeom>
        </p:spPr>
      </p:pic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6705600" cy="715962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1800" dirty="0" smtClean="0"/>
              <a:t>Letter Parts:  </a:t>
            </a:r>
            <a:r>
              <a:rPr lang="en-US" dirty="0" smtClean="0">
                <a:solidFill>
                  <a:srgbClr val="C00000"/>
                </a:solidFill>
              </a:rPr>
              <a:t>Other notations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5120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38175" y="1524000"/>
            <a:ext cx="4191000" cy="5334000"/>
          </a:xfrm>
        </p:spPr>
        <p:txBody>
          <a:bodyPr/>
          <a:lstStyle/>
          <a:p>
            <a:pPr>
              <a:spcBef>
                <a:spcPts val="1800"/>
              </a:spcBef>
            </a:pPr>
            <a:r>
              <a:rPr lang="en-US" sz="1800" dirty="0" smtClean="0"/>
              <a:t>These notations are </a:t>
            </a:r>
            <a:r>
              <a:rPr lang="en-US" sz="1800" i="1" dirty="0" smtClean="0"/>
              <a:t>only used when needed</a:t>
            </a:r>
            <a:r>
              <a:rPr lang="en-US" sz="1800" dirty="0" smtClean="0"/>
              <a:t>.</a:t>
            </a:r>
          </a:p>
          <a:p>
            <a:pPr lvl="0" eaLnBrk="1" hangingPunct="1">
              <a:spcBef>
                <a:spcPts val="600"/>
              </a:spcBef>
              <a:defRPr/>
            </a:pPr>
            <a:r>
              <a:rPr lang="en-US" sz="1800" dirty="0" smtClean="0"/>
              <a:t> </a:t>
            </a:r>
            <a:r>
              <a:rPr lang="en-US" sz="1800" b="1" dirty="0" smtClean="0">
                <a:solidFill>
                  <a:srgbClr val="C00000"/>
                </a:solidFill>
              </a:rPr>
              <a:t>Typist’s initials</a:t>
            </a:r>
          </a:p>
          <a:p>
            <a:pPr marL="822325" lvl="1" indent="-255588">
              <a:spcBef>
                <a:spcPts val="0"/>
              </a:spcBef>
              <a:spcAft>
                <a:spcPts val="1200"/>
              </a:spcAft>
              <a:buClr>
                <a:schemeClr val="accent1"/>
              </a:buClr>
              <a:buSzPct val="68000"/>
              <a:buFont typeface="Wingdings 3" pitchFamily="18" charset="2"/>
              <a:buChar char=""/>
            </a:pPr>
            <a:r>
              <a:rPr lang="en-US" sz="1800" dirty="0" smtClean="0"/>
              <a:t>Only used when someone other than the sender typed the memo.</a:t>
            </a:r>
          </a:p>
          <a:p>
            <a:pPr lvl="0" eaLnBrk="1" hangingPunct="1">
              <a:spcBef>
                <a:spcPts val="600"/>
              </a:spcBef>
              <a:defRPr/>
            </a:pPr>
            <a:r>
              <a:rPr lang="en-US" sz="1800" b="1" dirty="0" smtClean="0">
                <a:solidFill>
                  <a:srgbClr val="C00000"/>
                </a:solidFill>
              </a:rPr>
              <a:t>Enclosure Notation</a:t>
            </a:r>
          </a:p>
          <a:p>
            <a:pPr marL="822325" lvl="1" indent="-255588">
              <a:spcBef>
                <a:spcPts val="0"/>
              </a:spcBef>
              <a:spcAft>
                <a:spcPts val="1200"/>
              </a:spcAft>
              <a:buSzPct val="68000"/>
              <a:buFont typeface="Wingdings 3" pitchFamily="18" charset="2"/>
              <a:buChar char=""/>
            </a:pPr>
            <a:r>
              <a:rPr lang="en-US" sz="1800" dirty="0" smtClean="0"/>
              <a:t>Only used when another item, such as a pamphlet, is placed in the envelope with the memo. </a:t>
            </a:r>
          </a:p>
        </p:txBody>
      </p:sp>
      <p:pic>
        <p:nvPicPr>
          <p:cNvPr id="51203" name="Picture 4" descr="C:\Documents and Settings\mcarrell\Local Settings\Temporary Internet Files\Content.IE5\XK5IYKU0\MCj04241620000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91400" y="228600"/>
            <a:ext cx="1390650" cy="1835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Oval Callout 5"/>
          <p:cNvSpPr/>
          <p:nvPr/>
        </p:nvSpPr>
        <p:spPr>
          <a:xfrm>
            <a:off x="7010400" y="4419600"/>
            <a:ext cx="1981200" cy="914400"/>
          </a:xfrm>
          <a:prstGeom prst="wedgeEllipseCallout">
            <a:avLst>
              <a:gd name="adj1" fmla="val -122674"/>
              <a:gd name="adj2" fmla="val 43290"/>
            </a:avLst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Typist’s Initials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Label the Parts of a Business Letter</a:t>
            </a:r>
            <a:endParaRPr lang="en-US" dirty="0"/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200" y="1600200"/>
            <a:ext cx="5943599" cy="5029200"/>
          </a:xfrm>
        </p:spPr>
      </p:pic>
    </p:spTree>
    <p:extLst>
      <p:ext uri="{BB962C8B-B14F-4D97-AF65-F5344CB8AC3E}">
        <p14:creationId xmlns:p14="http://schemas.microsoft.com/office/powerpoint/2010/main" val="945491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Letter Production Assignment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570"/>
          <a:stretch/>
        </p:blipFill>
        <p:spPr>
          <a:xfrm>
            <a:off x="0" y="1623435"/>
            <a:ext cx="9067800" cy="5048242"/>
          </a:xfrm>
        </p:spPr>
      </p:pic>
    </p:spTree>
    <p:extLst>
      <p:ext uri="{BB962C8B-B14F-4D97-AF65-F5344CB8AC3E}">
        <p14:creationId xmlns:p14="http://schemas.microsoft.com/office/powerpoint/2010/main" val="5385410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Letter Production Rubric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00" y="1524000"/>
            <a:ext cx="6781800" cy="5105400"/>
          </a:xfrm>
        </p:spPr>
      </p:pic>
    </p:spTree>
    <p:extLst>
      <p:ext uri="{BB962C8B-B14F-4D97-AF65-F5344CB8AC3E}">
        <p14:creationId xmlns:p14="http://schemas.microsoft.com/office/powerpoint/2010/main" val="212809555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Meeting Today’s Objective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 smtClean="0"/>
              <a:t>Now students are able </a:t>
            </a:r>
            <a:r>
              <a:rPr lang="en-US" dirty="0"/>
              <a:t>to:</a:t>
            </a:r>
          </a:p>
          <a:p>
            <a:pPr lvl="0"/>
            <a:r>
              <a:rPr lang="en-US" dirty="0"/>
              <a:t>Identify the seven main parts of a business </a:t>
            </a:r>
            <a:r>
              <a:rPr lang="en-US" dirty="0" smtClean="0"/>
              <a:t>letter</a:t>
            </a:r>
          </a:p>
          <a:p>
            <a:pPr lvl="0"/>
            <a:r>
              <a:rPr lang="en-US" dirty="0" smtClean="0"/>
              <a:t>Determine </a:t>
            </a:r>
            <a:r>
              <a:rPr lang="en-US" dirty="0"/>
              <a:t>why people write </a:t>
            </a:r>
            <a:r>
              <a:rPr lang="en-US" dirty="0" smtClean="0"/>
              <a:t>letters</a:t>
            </a:r>
          </a:p>
          <a:p>
            <a:pPr lvl="0"/>
            <a:r>
              <a:rPr lang="en-US" dirty="0" smtClean="0"/>
              <a:t>Discuss </a:t>
            </a:r>
            <a:r>
              <a:rPr lang="en-US" dirty="0"/>
              <a:t>scenarios when letter writing would be </a:t>
            </a:r>
            <a:r>
              <a:rPr lang="en-US" dirty="0" smtClean="0"/>
              <a:t>appropriate</a:t>
            </a:r>
          </a:p>
          <a:p>
            <a:pPr lvl="0"/>
            <a:r>
              <a:rPr lang="en-US" dirty="0" smtClean="0"/>
              <a:t>Share </a:t>
            </a:r>
            <a:r>
              <a:rPr lang="en-US" dirty="0"/>
              <a:t>their opinion on whether letter writing will become a thing of the past or will remain a vital part of business </a:t>
            </a:r>
            <a:r>
              <a:rPr lang="en-US" dirty="0" smtClean="0"/>
              <a:t>communications</a:t>
            </a:r>
          </a:p>
          <a:p>
            <a:pPr lvl="0"/>
            <a:r>
              <a:rPr lang="en-US" dirty="0" smtClean="0"/>
              <a:t>Compose an </a:t>
            </a:r>
            <a:r>
              <a:rPr lang="en-US" dirty="0"/>
              <a:t>original business </a:t>
            </a:r>
            <a:r>
              <a:rPr lang="en-US" dirty="0" smtClean="0"/>
              <a:t>letter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28288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Upon completion of the lesson students will be able to:</a:t>
            </a:r>
          </a:p>
          <a:p>
            <a:pPr lvl="0"/>
            <a:r>
              <a:rPr lang="en-US" dirty="0"/>
              <a:t>Identify the seven main parts of a business letter</a:t>
            </a:r>
          </a:p>
          <a:p>
            <a:pPr lvl="0"/>
            <a:r>
              <a:rPr lang="en-US" dirty="0"/>
              <a:t>Determine why people write letters </a:t>
            </a:r>
          </a:p>
          <a:p>
            <a:pPr lvl="0"/>
            <a:r>
              <a:rPr lang="en-US" dirty="0"/>
              <a:t>Discuss scenarios when letter writing would be appropriate</a:t>
            </a:r>
          </a:p>
          <a:p>
            <a:pPr lvl="0"/>
            <a:r>
              <a:rPr lang="en-US" dirty="0"/>
              <a:t>Share their opinion on whether letter writing will become a thing of the past or will remain a vital part of business communications. </a:t>
            </a:r>
          </a:p>
          <a:p>
            <a:pPr lvl="0"/>
            <a:r>
              <a:rPr lang="en-US" dirty="0"/>
              <a:t>Compose </a:t>
            </a:r>
            <a:r>
              <a:rPr lang="en-US" dirty="0" smtClean="0"/>
              <a:t>an </a:t>
            </a:r>
            <a:r>
              <a:rPr lang="en-US" dirty="0"/>
              <a:t>original business letter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23572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Quick Write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Why do people write letters? What are some specific events or purposes when letter writing is important or expected?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When would sending a letter be more appropriate or convenient than using other means of communication?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With the growing popularity of email, IMs, and text messages, some people speculate that letter writing will become a thing of the past. What is your opinion? Will letter writing remain a vital part of business and personal communications?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3112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businessLetter1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495799" y="838200"/>
            <a:ext cx="4314825" cy="5467350"/>
          </a:xfrm>
          <a:prstGeom prst="rect">
            <a:avLst/>
          </a:prstGeom>
        </p:spPr>
      </p:pic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/>
              <a:t>Letters</a:t>
            </a:r>
          </a:p>
        </p:txBody>
      </p:sp>
      <p:sp>
        <p:nvSpPr>
          <p:cNvPr id="5120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3429000" cy="5181600"/>
          </a:xfrm>
        </p:spPr>
        <p:txBody>
          <a:bodyPr/>
          <a:lstStyle/>
          <a:p>
            <a:pPr eaLnBrk="1" hangingPunct="1">
              <a:spcBef>
                <a:spcPts val="1200"/>
              </a:spcBef>
            </a:pPr>
            <a:r>
              <a:rPr lang="en-US" sz="2000" b="1" dirty="0" smtClean="0"/>
              <a:t>Business letter</a:t>
            </a:r>
            <a:r>
              <a:rPr lang="en-US" sz="2000" dirty="0" smtClean="0"/>
              <a:t>--A </a:t>
            </a:r>
            <a:r>
              <a:rPr lang="en-US" sz="2000" i="1" dirty="0" smtClean="0"/>
              <a:t>business letter</a:t>
            </a:r>
            <a:r>
              <a:rPr lang="en-US" sz="2000" dirty="0" smtClean="0"/>
              <a:t> is a formal document used for correspondence with another a business.</a:t>
            </a:r>
          </a:p>
          <a:p>
            <a:pPr eaLnBrk="1" hangingPunct="1">
              <a:spcBef>
                <a:spcPts val="1200"/>
              </a:spcBef>
            </a:pPr>
            <a:r>
              <a:rPr lang="en-US" sz="2000" dirty="0" smtClean="0"/>
              <a:t>A business letter should be used when communicating to </a:t>
            </a:r>
            <a:r>
              <a:rPr lang="en-US" sz="2000" b="1" i="1" dirty="0" smtClean="0"/>
              <a:t>people outside your company</a:t>
            </a:r>
            <a:r>
              <a:rPr lang="en-US" sz="2000" dirty="0" smtClean="0"/>
              <a:t>.</a:t>
            </a:r>
          </a:p>
          <a:p>
            <a:pPr eaLnBrk="1" hangingPunct="1">
              <a:spcBef>
                <a:spcPts val="1200"/>
              </a:spcBef>
            </a:pPr>
            <a:r>
              <a:rPr lang="en-US" sz="2000" dirty="0" smtClean="0"/>
              <a:t>It will be mailed to another person in another company.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dirty="0" smtClean="0"/>
              <a:t>  </a:t>
            </a:r>
          </a:p>
          <a:p>
            <a:pPr eaLnBrk="1" hangingPunct="1"/>
            <a:endParaRPr lang="en-US" sz="2400" dirty="0" smtClean="0"/>
          </a:p>
        </p:txBody>
      </p:sp>
      <p:pic>
        <p:nvPicPr>
          <p:cNvPr id="51203" name="Picture 4" descr="C:\Documents and Settings\mcarrell\Local Settings\Temporary Internet Files\Content.IE5\XK5IYKU0\MCj04241620000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86200" y="381000"/>
            <a:ext cx="1390650" cy="1835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81000"/>
            <a:ext cx="3429000" cy="6858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400" b="1" dirty="0"/>
              <a:t>Parts of a </a:t>
            </a:r>
            <a:r>
              <a:rPr lang="en-US" sz="2400" b="1" dirty="0" smtClean="0"/>
              <a:t>Business </a:t>
            </a:r>
            <a:r>
              <a:rPr lang="en-US" sz="2400" b="1" dirty="0"/>
              <a:t>L</a:t>
            </a:r>
            <a:r>
              <a:rPr lang="en-US" sz="2400" b="1" dirty="0" smtClean="0"/>
              <a:t>etter</a:t>
            </a:r>
            <a:endParaRPr lang="en-US" sz="2400" b="1" dirty="0"/>
          </a:p>
        </p:txBody>
      </p:sp>
      <p:sp>
        <p:nvSpPr>
          <p:cNvPr id="5324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4800" y="1752600"/>
            <a:ext cx="2971800" cy="4525963"/>
          </a:xfrm>
        </p:spPr>
        <p:txBody>
          <a:bodyPr/>
          <a:lstStyle/>
          <a:p>
            <a:pPr eaLnBrk="1" hangingPunct="1"/>
            <a:r>
              <a:rPr lang="en-US" sz="2400" dirty="0" smtClean="0"/>
              <a:t>The seven main parts of every business letter: </a:t>
            </a:r>
          </a:p>
          <a:p>
            <a:pPr lvl="1" eaLnBrk="1" hangingPunct="1"/>
            <a:r>
              <a:rPr lang="en-US" sz="2000" dirty="0" smtClean="0"/>
              <a:t>the inside address</a:t>
            </a:r>
          </a:p>
          <a:p>
            <a:pPr lvl="1" eaLnBrk="1" hangingPunct="1"/>
            <a:r>
              <a:rPr lang="en-US" sz="2000" dirty="0" smtClean="0"/>
              <a:t>the date</a:t>
            </a:r>
          </a:p>
          <a:p>
            <a:pPr lvl="1" eaLnBrk="1" hangingPunct="1"/>
            <a:r>
              <a:rPr lang="en-US" sz="2000" dirty="0" smtClean="0"/>
              <a:t>the salutation</a:t>
            </a:r>
          </a:p>
          <a:p>
            <a:pPr lvl="1" eaLnBrk="1" hangingPunct="1"/>
            <a:r>
              <a:rPr lang="en-US" sz="2000" dirty="0" smtClean="0"/>
              <a:t>the body</a:t>
            </a:r>
          </a:p>
          <a:p>
            <a:pPr lvl="1" eaLnBrk="1" hangingPunct="1"/>
            <a:r>
              <a:rPr lang="en-US" sz="2000" dirty="0" smtClean="0"/>
              <a:t>the closing</a:t>
            </a:r>
          </a:p>
          <a:p>
            <a:pPr lvl="1" eaLnBrk="1" hangingPunct="1"/>
            <a:r>
              <a:rPr lang="en-US" sz="2000" dirty="0"/>
              <a:t>t</a:t>
            </a:r>
            <a:r>
              <a:rPr lang="en-US" sz="2000" dirty="0" smtClean="0"/>
              <a:t>he letterhead</a:t>
            </a:r>
          </a:p>
          <a:p>
            <a:pPr lvl="1" eaLnBrk="1" hangingPunct="1"/>
            <a:r>
              <a:rPr lang="en-US" sz="2000" dirty="0"/>
              <a:t>t</a:t>
            </a:r>
            <a:r>
              <a:rPr lang="en-US" sz="2000" dirty="0" smtClean="0"/>
              <a:t>he senders name</a:t>
            </a:r>
          </a:p>
        </p:txBody>
      </p:sp>
      <p:pic>
        <p:nvPicPr>
          <p:cNvPr id="5" name="Picture 4" descr="tutorLetter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648576" y="0"/>
            <a:ext cx="5495424" cy="6629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businessLetter1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495800" y="457200"/>
            <a:ext cx="4314825" cy="5467350"/>
          </a:xfrm>
          <a:prstGeom prst="rect">
            <a:avLst/>
          </a:prstGeom>
        </p:spPr>
      </p:pic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3810000" cy="639762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1800" dirty="0" smtClean="0"/>
              <a:t>Letter Parts: </a:t>
            </a:r>
            <a:r>
              <a:rPr lang="en-US" dirty="0">
                <a:solidFill>
                  <a:srgbClr val="C00000"/>
                </a:solidFill>
              </a:rPr>
              <a:t>Le</a:t>
            </a:r>
            <a:r>
              <a:rPr lang="en-US" dirty="0" smtClean="0">
                <a:solidFill>
                  <a:srgbClr val="C00000"/>
                </a:solidFill>
              </a:rPr>
              <a:t>tterhead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5120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752600"/>
            <a:ext cx="3429000" cy="4800600"/>
          </a:xfrm>
        </p:spPr>
        <p:txBody>
          <a:bodyPr/>
          <a:lstStyle/>
          <a:p>
            <a:pPr eaLnBrk="1" hangingPunct="1">
              <a:spcBef>
                <a:spcPts val="1200"/>
              </a:spcBef>
            </a:pPr>
            <a:r>
              <a:rPr lang="en-US" sz="2000" dirty="0" smtClean="0"/>
              <a:t>The letterhead contains the contact information for the sender.</a:t>
            </a:r>
          </a:p>
          <a:p>
            <a:pPr eaLnBrk="1" hangingPunct="1">
              <a:spcBef>
                <a:spcPts val="1200"/>
              </a:spcBef>
            </a:pPr>
            <a:r>
              <a:rPr lang="en-US" sz="2000" dirty="0" smtClean="0"/>
              <a:t>For an individual, it includes the name, address, phone, fax, and email.</a:t>
            </a:r>
          </a:p>
          <a:p>
            <a:pPr eaLnBrk="1" hangingPunct="1">
              <a:spcBef>
                <a:spcPts val="1200"/>
              </a:spcBef>
            </a:pPr>
            <a:r>
              <a:rPr lang="en-US" sz="2000" dirty="0" smtClean="0"/>
              <a:t>Businesses have preprinted paper with the logo and contact information already printed at the top.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dirty="0" smtClean="0"/>
              <a:t>  </a:t>
            </a:r>
          </a:p>
          <a:p>
            <a:pPr eaLnBrk="1" hangingPunct="1"/>
            <a:endParaRPr lang="en-US" sz="2400" dirty="0" smtClean="0"/>
          </a:p>
        </p:txBody>
      </p:sp>
      <p:pic>
        <p:nvPicPr>
          <p:cNvPr id="51203" name="Picture 4" descr="C:\Documents and Settings\mcarrell\Local Settings\Temporary Internet Files\Content.IE5\XK5IYKU0\MCj04241620000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657600" y="914400"/>
            <a:ext cx="1390650" cy="1835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Oval Callout 5"/>
          <p:cNvSpPr/>
          <p:nvPr/>
        </p:nvSpPr>
        <p:spPr>
          <a:xfrm>
            <a:off x="6858000" y="381000"/>
            <a:ext cx="1981200" cy="533400"/>
          </a:xfrm>
          <a:prstGeom prst="wedgeEllipseCallout">
            <a:avLst>
              <a:gd name="adj1" fmla="val -31418"/>
              <a:gd name="adj2" fmla="val 95050"/>
            </a:avLst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Letterhead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businessLetter1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495800" y="457200"/>
            <a:ext cx="4314825" cy="5467350"/>
          </a:xfrm>
          <a:prstGeom prst="rect">
            <a:avLst/>
          </a:prstGeom>
        </p:spPr>
      </p:pic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3810000" cy="715962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1800" dirty="0" smtClean="0"/>
              <a:t>Letter Parts:  </a:t>
            </a:r>
            <a:r>
              <a:rPr lang="en-US" dirty="0" smtClean="0">
                <a:solidFill>
                  <a:srgbClr val="C00000"/>
                </a:solidFill>
              </a:rPr>
              <a:t>Date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5120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752600"/>
            <a:ext cx="3429000" cy="4800600"/>
          </a:xfrm>
        </p:spPr>
        <p:txBody>
          <a:bodyPr/>
          <a:lstStyle/>
          <a:p>
            <a:pPr eaLnBrk="1" hangingPunct="1">
              <a:spcBef>
                <a:spcPts val="1200"/>
              </a:spcBef>
            </a:pPr>
            <a:r>
              <a:rPr lang="en-US" sz="2000" dirty="0" smtClean="0"/>
              <a:t>The current date should be typed 2 or 3 lines below the letterhead.</a:t>
            </a:r>
          </a:p>
          <a:p>
            <a:pPr eaLnBrk="1" hangingPunct="1">
              <a:spcBef>
                <a:spcPts val="1200"/>
              </a:spcBef>
            </a:pPr>
            <a:r>
              <a:rPr lang="en-US" sz="2000" b="1" i="1" dirty="0" smtClean="0"/>
              <a:t>The date should be spelled out</a:t>
            </a:r>
            <a:r>
              <a:rPr lang="en-US" sz="2000" dirty="0" smtClean="0"/>
              <a:t>.</a:t>
            </a:r>
          </a:p>
          <a:p>
            <a:pPr lvl="1" eaLnBrk="1" hangingPunct="1">
              <a:spcBef>
                <a:spcPts val="1200"/>
              </a:spcBef>
            </a:pPr>
            <a:r>
              <a:rPr lang="en-US" sz="1600" b="1" dirty="0" smtClean="0"/>
              <a:t>July 6, 2011</a:t>
            </a:r>
          </a:p>
          <a:p>
            <a:pPr eaLnBrk="1" hangingPunct="1">
              <a:spcBef>
                <a:spcPts val="1200"/>
              </a:spcBef>
            </a:pPr>
            <a:r>
              <a:rPr lang="en-US" sz="2000" dirty="0" smtClean="0"/>
              <a:t>Abbreviations should not be used in the date.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dirty="0" smtClean="0"/>
              <a:t>  </a:t>
            </a:r>
          </a:p>
          <a:p>
            <a:pPr eaLnBrk="1" hangingPunct="1"/>
            <a:endParaRPr lang="en-US" sz="2400" dirty="0" smtClean="0"/>
          </a:p>
        </p:txBody>
      </p:sp>
      <p:pic>
        <p:nvPicPr>
          <p:cNvPr id="51203" name="Picture 4" descr="C:\Documents and Settings\mcarrell\Local Settings\Temporary Internet Files\Content.IE5\XK5IYKU0\MCj04241620000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038600" y="228600"/>
            <a:ext cx="1390650" cy="1835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Oval Callout 5"/>
          <p:cNvSpPr/>
          <p:nvPr/>
        </p:nvSpPr>
        <p:spPr>
          <a:xfrm>
            <a:off x="6553200" y="1600200"/>
            <a:ext cx="1981200" cy="533400"/>
          </a:xfrm>
          <a:prstGeom prst="wedgeEllipseCallout">
            <a:avLst>
              <a:gd name="adj1" fmla="val -85751"/>
              <a:gd name="adj2" fmla="val -4769"/>
            </a:avLst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Date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businessLetter1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72000" y="533400"/>
            <a:ext cx="4314825" cy="5467350"/>
          </a:xfrm>
          <a:prstGeom prst="rect">
            <a:avLst/>
          </a:prstGeom>
        </p:spPr>
      </p:pic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5791200" cy="715962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1800" dirty="0" smtClean="0"/>
              <a:t>Letter Parts:  </a:t>
            </a:r>
            <a:r>
              <a:rPr lang="en-US" dirty="0" smtClean="0">
                <a:solidFill>
                  <a:srgbClr val="C00000"/>
                </a:solidFill>
              </a:rPr>
              <a:t>Inside Address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5120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752600"/>
            <a:ext cx="3429000" cy="4800600"/>
          </a:xfrm>
        </p:spPr>
        <p:txBody>
          <a:bodyPr/>
          <a:lstStyle/>
          <a:p>
            <a:pPr eaLnBrk="1" hangingPunct="1">
              <a:spcBef>
                <a:spcPts val="1200"/>
              </a:spcBef>
            </a:pPr>
            <a:r>
              <a:rPr lang="en-US" sz="2000" dirty="0" smtClean="0"/>
              <a:t>The inside address should be entered 3-4 lines below the date.</a:t>
            </a:r>
          </a:p>
          <a:p>
            <a:pPr eaLnBrk="1" hangingPunct="1">
              <a:spcBef>
                <a:spcPts val="1200"/>
              </a:spcBef>
            </a:pPr>
            <a:r>
              <a:rPr lang="en-US" sz="2000" dirty="0" smtClean="0"/>
              <a:t>This is the name and address of the recipient.  It is the same information that goes on envelope.</a:t>
            </a:r>
          </a:p>
          <a:p>
            <a:pPr eaLnBrk="1" hangingPunct="1">
              <a:spcBef>
                <a:spcPts val="1200"/>
              </a:spcBef>
            </a:pPr>
            <a:r>
              <a:rPr lang="en-US" sz="2000" dirty="0" smtClean="0"/>
              <a:t>It includes the name of the recipient and his/her title.</a:t>
            </a:r>
          </a:p>
          <a:p>
            <a:pPr eaLnBrk="1" hangingPunct="1">
              <a:spcBef>
                <a:spcPts val="1200"/>
              </a:spcBef>
            </a:pPr>
            <a:r>
              <a:rPr lang="en-US" sz="2000" dirty="0" smtClean="0"/>
              <a:t>It is single spaced.</a:t>
            </a:r>
          </a:p>
        </p:txBody>
      </p:sp>
      <p:pic>
        <p:nvPicPr>
          <p:cNvPr id="51203" name="Picture 4" descr="C:\Documents and Settings\mcarrell\Local Settings\Temporary Internet Files\Content.IE5\XK5IYKU0\MCj04241620000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710641" y="239149"/>
            <a:ext cx="1390650" cy="1835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Oval Callout 5"/>
          <p:cNvSpPr/>
          <p:nvPr/>
        </p:nvSpPr>
        <p:spPr>
          <a:xfrm>
            <a:off x="6705600" y="2362200"/>
            <a:ext cx="1981200" cy="533400"/>
          </a:xfrm>
          <a:prstGeom prst="wedgeEllipseCallout">
            <a:avLst>
              <a:gd name="adj1" fmla="val -85751"/>
              <a:gd name="adj2" fmla="val -4769"/>
            </a:avLst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Inside Address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businessLetter1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829175" y="685800"/>
            <a:ext cx="4314825" cy="5467350"/>
          </a:xfrm>
          <a:prstGeom prst="rect">
            <a:avLst/>
          </a:prstGeom>
        </p:spPr>
      </p:pic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7239000" cy="871537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1800" dirty="0" smtClean="0"/>
              <a:t>Letter Parts:  </a:t>
            </a:r>
            <a:r>
              <a:rPr lang="en-US" dirty="0" smtClean="0">
                <a:solidFill>
                  <a:srgbClr val="C00000"/>
                </a:solidFill>
              </a:rPr>
              <a:t>Salutation </a:t>
            </a:r>
            <a:r>
              <a:rPr lang="en-US" sz="2700" b="0" dirty="0" smtClean="0">
                <a:solidFill>
                  <a:schemeClr val="tx1"/>
                </a:solidFill>
              </a:rPr>
              <a:t>or </a:t>
            </a:r>
            <a:r>
              <a:rPr lang="en-US" dirty="0" smtClean="0">
                <a:solidFill>
                  <a:srgbClr val="C00000"/>
                </a:solidFill>
              </a:rPr>
              <a:t>Greeting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5120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524000"/>
            <a:ext cx="4572000" cy="5334000"/>
          </a:xfrm>
        </p:spPr>
        <p:txBody>
          <a:bodyPr/>
          <a:lstStyle/>
          <a:p>
            <a:pPr eaLnBrk="1" hangingPunct="1">
              <a:spcBef>
                <a:spcPts val="1200"/>
              </a:spcBef>
            </a:pPr>
            <a:r>
              <a:rPr lang="en-US" sz="1800" dirty="0" smtClean="0"/>
              <a:t>This line should be </a:t>
            </a:r>
            <a:r>
              <a:rPr lang="en-US" sz="1800" b="1" dirty="0" smtClean="0"/>
              <a:t>Dear _____.</a:t>
            </a:r>
            <a:endParaRPr lang="en-US" sz="1800" dirty="0" smtClean="0"/>
          </a:p>
          <a:p>
            <a:pPr lvl="1" eaLnBrk="1" hangingPunct="1">
              <a:spcBef>
                <a:spcPts val="1200"/>
              </a:spcBef>
            </a:pPr>
            <a:r>
              <a:rPr lang="en-US" sz="1400" dirty="0" smtClean="0"/>
              <a:t>Generally use </a:t>
            </a:r>
            <a:r>
              <a:rPr lang="en-US" sz="1400" i="1" dirty="0" smtClean="0"/>
              <a:t>Dear Mr. </a:t>
            </a:r>
            <a:r>
              <a:rPr lang="en-US" sz="1400" i="1" dirty="0" err="1" smtClean="0"/>
              <a:t>Joenks</a:t>
            </a:r>
            <a:r>
              <a:rPr lang="en-US" sz="1400" i="1" dirty="0" smtClean="0"/>
              <a:t>: </a:t>
            </a:r>
            <a:r>
              <a:rPr lang="en-US" sz="1400" dirty="0" smtClean="0"/>
              <a:t>as the salutation.</a:t>
            </a:r>
          </a:p>
          <a:p>
            <a:pPr lvl="2" eaLnBrk="1" hangingPunct="1">
              <a:spcBef>
                <a:spcPts val="1200"/>
              </a:spcBef>
            </a:pPr>
            <a:r>
              <a:rPr lang="en-US" sz="1400" dirty="0" smtClean="0"/>
              <a:t>Do </a:t>
            </a:r>
            <a:r>
              <a:rPr lang="en-US" sz="1400" b="1" u="sng" dirty="0" smtClean="0"/>
              <a:t>NOT</a:t>
            </a:r>
            <a:r>
              <a:rPr lang="en-US" sz="1400" dirty="0" smtClean="0"/>
              <a:t> use</a:t>
            </a:r>
            <a:r>
              <a:rPr lang="en-US" sz="1400" i="1" dirty="0" smtClean="0"/>
              <a:t> Dear Mr. Pete </a:t>
            </a:r>
            <a:r>
              <a:rPr lang="en-US" sz="1400" i="1" dirty="0" err="1" smtClean="0"/>
              <a:t>Joenks</a:t>
            </a:r>
            <a:r>
              <a:rPr lang="en-US" sz="1400" dirty="0" smtClean="0"/>
              <a:t>:</a:t>
            </a:r>
          </a:p>
          <a:p>
            <a:pPr lvl="1" eaLnBrk="1" hangingPunct="1">
              <a:spcBef>
                <a:spcPts val="1200"/>
              </a:spcBef>
            </a:pPr>
            <a:r>
              <a:rPr lang="en-US" sz="1400" dirty="0" smtClean="0"/>
              <a:t>Only use </a:t>
            </a:r>
            <a:r>
              <a:rPr lang="en-US" sz="1400" i="1" dirty="0" smtClean="0"/>
              <a:t>Dear Pete:  </a:t>
            </a:r>
            <a:r>
              <a:rPr lang="en-US" sz="1400" dirty="0" smtClean="0"/>
              <a:t>if you are on first name basis, usually a personal friend</a:t>
            </a:r>
            <a:r>
              <a:rPr lang="en-US" sz="1400" i="1" dirty="0" smtClean="0"/>
              <a:t>.</a:t>
            </a:r>
          </a:p>
          <a:p>
            <a:pPr eaLnBrk="1" hangingPunct="1">
              <a:spcBef>
                <a:spcPts val="1200"/>
              </a:spcBef>
            </a:pPr>
            <a:r>
              <a:rPr lang="en-US" sz="1800" dirty="0" smtClean="0"/>
              <a:t>When you do not know the name of the recipient, you can use </a:t>
            </a:r>
            <a:r>
              <a:rPr lang="en-US" sz="1800" i="1" dirty="0" smtClean="0"/>
              <a:t>Dear Sir or Madam: </a:t>
            </a:r>
            <a:r>
              <a:rPr lang="en-US" sz="1800" dirty="0" smtClean="0"/>
              <a:t>(singular) or </a:t>
            </a:r>
            <a:r>
              <a:rPr lang="en-US" sz="1800" i="1" dirty="0" smtClean="0"/>
              <a:t>Ladies and Gentlemen:</a:t>
            </a:r>
            <a:r>
              <a:rPr lang="en-US" sz="1800" dirty="0" smtClean="0"/>
              <a:t>  (plural).</a:t>
            </a:r>
          </a:p>
          <a:p>
            <a:pPr eaLnBrk="1" hangingPunct="1">
              <a:spcBef>
                <a:spcPts val="1200"/>
              </a:spcBef>
            </a:pPr>
            <a:r>
              <a:rPr lang="en-US" sz="1800" dirty="0" smtClean="0"/>
              <a:t>The colon after the salutation is optional.</a:t>
            </a:r>
          </a:p>
          <a:p>
            <a:pPr eaLnBrk="1" hangingPunct="1">
              <a:spcBef>
                <a:spcPts val="1200"/>
              </a:spcBef>
            </a:pPr>
            <a:r>
              <a:rPr lang="en-US" sz="1800" dirty="0" smtClean="0"/>
              <a:t>The salutation is typed 2 lines beneath the inside address.</a:t>
            </a:r>
          </a:p>
        </p:txBody>
      </p:sp>
      <p:pic>
        <p:nvPicPr>
          <p:cNvPr id="51203" name="Picture 4" descr="C:\Documents and Settings\mcarrell\Local Settings\Temporary Internet Files\Content.IE5\XK5IYKU0\MCj04241620000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28105" y="4648200"/>
            <a:ext cx="1390650" cy="1835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Oval Callout 5"/>
          <p:cNvSpPr/>
          <p:nvPr/>
        </p:nvSpPr>
        <p:spPr>
          <a:xfrm>
            <a:off x="6705600" y="2667000"/>
            <a:ext cx="1981200" cy="914400"/>
          </a:xfrm>
          <a:prstGeom prst="wedgeEllipseCallout">
            <a:avLst>
              <a:gd name="adj1" fmla="val -85751"/>
              <a:gd name="adj2" fmla="val 6623"/>
            </a:avLst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Salutation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Or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Greeting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676</TotalTime>
  <Words>784</Words>
  <Application>Microsoft Office PowerPoint</Application>
  <PresentationFormat>On-screen Show (4:3)</PresentationFormat>
  <Paragraphs>112</Paragraphs>
  <Slides>17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Median</vt:lpstr>
      <vt:lpstr> Business Letters   </vt:lpstr>
      <vt:lpstr>Objective</vt:lpstr>
      <vt:lpstr>Quick Write </vt:lpstr>
      <vt:lpstr>Letters</vt:lpstr>
      <vt:lpstr>Parts of a Business Letter</vt:lpstr>
      <vt:lpstr>Letter Parts: Letterhead</vt:lpstr>
      <vt:lpstr>Letter Parts:  Date</vt:lpstr>
      <vt:lpstr>Letter Parts:  Inside Address</vt:lpstr>
      <vt:lpstr>Letter Parts:  Salutation or Greeting</vt:lpstr>
      <vt:lpstr>Letter Parts:  Body</vt:lpstr>
      <vt:lpstr>Letter Parts:  Closing</vt:lpstr>
      <vt:lpstr>Letter Parts:  Sender’s Name</vt:lpstr>
      <vt:lpstr>Letter Parts:  Other notations</vt:lpstr>
      <vt:lpstr>Label the Parts of a Business Letter</vt:lpstr>
      <vt:lpstr>Letter Production Assignment</vt:lpstr>
      <vt:lpstr>Letter Production Rubric</vt:lpstr>
      <vt:lpstr>Meeting Today’s Objective</vt:lpstr>
    </vt:vector>
  </TitlesOfParts>
  <Company>Springdale Schools System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 I</dc:title>
  <dc:creator>Valued Gateway Client</dc:creator>
  <cp:lastModifiedBy>Alexa Kupillas</cp:lastModifiedBy>
  <cp:revision>61</cp:revision>
  <dcterms:created xsi:type="dcterms:W3CDTF">2008-06-05T23:41:11Z</dcterms:created>
  <dcterms:modified xsi:type="dcterms:W3CDTF">2014-04-06T16:17:06Z</dcterms:modified>
</cp:coreProperties>
</file>